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78" r:id="rId5"/>
    <p:sldId id="279" r:id="rId6"/>
    <p:sldId id="283" r:id="rId7"/>
    <p:sldId id="282" r:id="rId8"/>
    <p:sldId id="289" r:id="rId9"/>
    <p:sldId id="288" r:id="rId10"/>
    <p:sldId id="285" r:id="rId11"/>
    <p:sldId id="286" r:id="rId12"/>
    <p:sldId id="284" r:id="rId13"/>
    <p:sldId id="281" r:id="rId14"/>
    <p:sldId id="290" r:id="rId15"/>
    <p:sldId id="291"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59DD7-4F7C-49A8-A3DB-86282B624835}" v="1" dt="2024-04-04T16:59:09.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shalipunniyamoorthy755@gmail.com" userId="4b894992646ba532" providerId="LiveId" clId="{2DD59DD7-4F7C-49A8-A3DB-86282B624835}"/>
    <pc:docChg chg="custSel modSld">
      <pc:chgData name="vaishalipunniyamoorthy755@gmail.com" userId="4b894992646ba532" providerId="LiveId" clId="{2DD59DD7-4F7C-49A8-A3DB-86282B624835}" dt="2024-04-04T17:00:00.063" v="10" actId="14861"/>
      <pc:docMkLst>
        <pc:docMk/>
      </pc:docMkLst>
      <pc:sldChg chg="modSp mod">
        <pc:chgData name="vaishalipunniyamoorthy755@gmail.com" userId="4b894992646ba532" providerId="LiveId" clId="{2DD59DD7-4F7C-49A8-A3DB-86282B624835}" dt="2024-04-04T16:58:51.520" v="2" actId="207"/>
        <pc:sldMkLst>
          <pc:docMk/>
          <pc:sldMk cId="4167884232" sldId="278"/>
        </pc:sldMkLst>
        <pc:spChg chg="mod">
          <ac:chgData name="vaishalipunniyamoorthy755@gmail.com" userId="4b894992646ba532" providerId="LiveId" clId="{2DD59DD7-4F7C-49A8-A3DB-86282B624835}" dt="2024-04-04T16:58:33.839" v="0" actId="207"/>
          <ac:spMkLst>
            <pc:docMk/>
            <pc:sldMk cId="4167884232" sldId="278"/>
            <ac:spMk id="2" creationId="{0D1F047C-C727-42A7-85C5-68C5AA1B1A93}"/>
          </ac:spMkLst>
        </pc:spChg>
        <pc:spChg chg="mod">
          <ac:chgData name="vaishalipunniyamoorthy755@gmail.com" userId="4b894992646ba532" providerId="LiveId" clId="{2DD59DD7-4F7C-49A8-A3DB-86282B624835}" dt="2024-04-04T16:58:51.520" v="2" actId="207"/>
          <ac:spMkLst>
            <pc:docMk/>
            <pc:sldMk cId="4167884232" sldId="278"/>
            <ac:spMk id="3" creationId="{DB93FB3F-A8D4-46D3-A1C6-C79C64563729}"/>
          </ac:spMkLst>
        </pc:spChg>
      </pc:sldChg>
      <pc:sldChg chg="modSp mod">
        <pc:chgData name="vaishalipunniyamoorthy755@gmail.com" userId="4b894992646ba532" providerId="LiveId" clId="{2DD59DD7-4F7C-49A8-A3DB-86282B624835}" dt="2024-04-04T16:59:37.358" v="9" actId="255"/>
        <pc:sldMkLst>
          <pc:docMk/>
          <pc:sldMk cId="601623001" sldId="281"/>
        </pc:sldMkLst>
        <pc:spChg chg="mod">
          <ac:chgData name="vaishalipunniyamoorthy755@gmail.com" userId="4b894992646ba532" providerId="LiveId" clId="{2DD59DD7-4F7C-49A8-A3DB-86282B624835}" dt="2024-04-04T16:59:37.358" v="9" actId="255"/>
          <ac:spMkLst>
            <pc:docMk/>
            <pc:sldMk cId="601623001" sldId="281"/>
            <ac:spMk id="2" creationId="{90343E33-1BBB-9976-CDBD-E7C26794BCA6}"/>
          </ac:spMkLst>
        </pc:spChg>
      </pc:sldChg>
      <pc:sldChg chg="modSp mod">
        <pc:chgData name="vaishalipunniyamoorthy755@gmail.com" userId="4b894992646ba532" providerId="LiveId" clId="{2DD59DD7-4F7C-49A8-A3DB-86282B624835}" dt="2024-04-04T16:59:14.566" v="6" actId="27636"/>
        <pc:sldMkLst>
          <pc:docMk/>
          <pc:sldMk cId="1393564488" sldId="282"/>
        </pc:sldMkLst>
        <pc:spChg chg="mod">
          <ac:chgData name="vaishalipunniyamoorthy755@gmail.com" userId="4b894992646ba532" providerId="LiveId" clId="{2DD59DD7-4F7C-49A8-A3DB-86282B624835}" dt="2024-04-04T16:59:14.566" v="6" actId="27636"/>
          <ac:spMkLst>
            <pc:docMk/>
            <pc:sldMk cId="1393564488" sldId="282"/>
            <ac:spMk id="2" creationId="{89559F60-4CE1-4E2F-86EA-1B60679F1F4A}"/>
          </ac:spMkLst>
        </pc:spChg>
      </pc:sldChg>
      <pc:sldChg chg="modSp mod">
        <pc:chgData name="vaishalipunniyamoorthy755@gmail.com" userId="4b894992646ba532" providerId="LiveId" clId="{2DD59DD7-4F7C-49A8-A3DB-86282B624835}" dt="2024-04-04T17:00:00.063" v="10" actId="14861"/>
        <pc:sldMkLst>
          <pc:docMk/>
          <pc:sldMk cId="3246485380" sldId="292"/>
        </pc:sldMkLst>
        <pc:spChg chg="mod">
          <ac:chgData name="vaishalipunniyamoorthy755@gmail.com" userId="4b894992646ba532" providerId="LiveId" clId="{2DD59DD7-4F7C-49A8-A3DB-86282B624835}" dt="2024-04-04T17:00:00.063" v="10" actId="14861"/>
          <ac:spMkLst>
            <pc:docMk/>
            <pc:sldMk cId="3246485380" sldId="292"/>
            <ac:spMk id="2" creationId="{6076EC60-FA4C-CE2C-8AE1-668E483263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474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540775"/>
            <a:ext cx="3485073" cy="2035278"/>
          </a:xfrm>
        </p:spPr>
        <p:txBody>
          <a:bodyPr>
            <a:normAutofit/>
          </a:bodyPr>
          <a:lstStyle/>
          <a:p>
            <a:pPr algn="l"/>
            <a:r>
              <a:rPr lang="en-US" sz="4000" b="1" dirty="0">
                <a:solidFill>
                  <a:srgbClr val="00B050"/>
                </a:solidFill>
              </a:rPr>
              <a:t>Keyloggers and</a:t>
            </a:r>
            <a:br>
              <a:rPr lang="en-US" sz="4000" b="1" dirty="0">
                <a:solidFill>
                  <a:srgbClr val="00B050"/>
                </a:solidFill>
              </a:rPr>
            </a:br>
            <a:r>
              <a:rPr lang="en-US" sz="4000" b="1" dirty="0">
                <a:solidFill>
                  <a:srgbClr val="00B050"/>
                </a:solidFill>
              </a:rPr>
              <a:t>Security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4" y="2576054"/>
            <a:ext cx="3777725" cy="2608424"/>
          </a:xfrm>
        </p:spPr>
        <p:txBody>
          <a:bodyPr>
            <a:normAutofit fontScale="92500"/>
          </a:bodyPr>
          <a:lstStyle/>
          <a:p>
            <a:pPr algn="l"/>
            <a:r>
              <a:rPr lang="en-US" sz="2300" dirty="0">
                <a:solidFill>
                  <a:schemeClr val="accent2">
                    <a:lumMod val="50000"/>
                  </a:schemeClr>
                </a:solidFill>
              </a:rPr>
              <a:t>Presented by:</a:t>
            </a:r>
          </a:p>
          <a:p>
            <a:pPr algn="l"/>
            <a:r>
              <a:rPr lang="en-US" dirty="0">
                <a:solidFill>
                  <a:schemeClr val="accent2">
                    <a:lumMod val="50000"/>
                  </a:schemeClr>
                </a:solidFill>
              </a:rPr>
              <a:t>Student name: Sri vaishali. P</a:t>
            </a:r>
          </a:p>
          <a:p>
            <a:pPr algn="l"/>
            <a:r>
              <a:rPr lang="en-US" sz="2300" dirty="0">
                <a:solidFill>
                  <a:schemeClr val="accent2">
                    <a:lumMod val="50000"/>
                  </a:schemeClr>
                </a:solidFill>
              </a:rPr>
              <a:t>College Name: </a:t>
            </a:r>
            <a:r>
              <a:rPr lang="en-US" sz="2300" dirty="0" err="1">
                <a:solidFill>
                  <a:schemeClr val="accent2">
                    <a:lumMod val="50000"/>
                  </a:schemeClr>
                </a:solidFill>
              </a:rPr>
              <a:t>A</a:t>
            </a:r>
            <a:r>
              <a:rPr lang="en-US" dirty="0" err="1">
                <a:solidFill>
                  <a:schemeClr val="accent2">
                    <a:lumMod val="50000"/>
                  </a:schemeClr>
                </a:solidFill>
              </a:rPr>
              <a:t>njalai</a:t>
            </a:r>
            <a:r>
              <a:rPr lang="en-US" dirty="0">
                <a:solidFill>
                  <a:schemeClr val="accent2">
                    <a:lumMod val="50000"/>
                  </a:schemeClr>
                </a:solidFill>
              </a:rPr>
              <a:t> Ammal Mahalingam Engineering College</a:t>
            </a:r>
          </a:p>
          <a:p>
            <a:pPr algn="l"/>
            <a:r>
              <a:rPr lang="en-US" sz="2300" dirty="0">
                <a:solidFill>
                  <a:schemeClr val="accent2">
                    <a:lumMod val="50000"/>
                  </a:schemeClr>
                </a:solidFill>
              </a:rPr>
              <a:t>Department : CSE</a:t>
            </a:r>
          </a:p>
        </p:txBody>
      </p:sp>
      <p:pic>
        <p:nvPicPr>
          <p:cNvPr id="4" name="Picture 3">
            <a:extLst>
              <a:ext uri="{FF2B5EF4-FFF2-40B4-BE49-F238E27FC236}">
                <a16:creationId xmlns:a16="http://schemas.microsoft.com/office/drawing/2014/main" id="{B781DCF5-12ED-7FFB-A6D4-2E172DB04F46}"/>
              </a:ext>
            </a:extLst>
          </p:cNvPr>
          <p:cNvPicPr>
            <a:picLocks noChangeAspect="1"/>
          </p:cNvPicPr>
          <p:nvPr/>
        </p:nvPicPr>
        <p:blipFill>
          <a:blip r:embed="rId4"/>
          <a:stretch>
            <a:fillRect/>
          </a:stretch>
        </p:blipFill>
        <p:spPr>
          <a:xfrm>
            <a:off x="639098" y="571500"/>
            <a:ext cx="6331974" cy="5715000"/>
          </a:xfrm>
          <a:prstGeom prst="rect">
            <a:avLst/>
          </a:prstGeom>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43E33-1BBB-9976-CDBD-E7C26794BCA6}"/>
              </a:ext>
            </a:extLst>
          </p:cNvPr>
          <p:cNvSpPr>
            <a:spLocks noGrp="1"/>
          </p:cNvSpPr>
          <p:nvPr>
            <p:ph type="title"/>
          </p:nvPr>
        </p:nvSpPr>
        <p:spPr>
          <a:xfrm>
            <a:off x="452284" y="314632"/>
            <a:ext cx="9242321" cy="924233"/>
          </a:xfrm>
        </p:spPr>
        <p:txBody>
          <a:bodyPr/>
          <a:lstStyle/>
          <a:p>
            <a:r>
              <a:rPr lang="en-IN" sz="3600" b="1" dirty="0"/>
              <a:t>FUTURE SCOPE</a:t>
            </a:r>
            <a:r>
              <a:rPr lang="en-IN" b="1" dirty="0"/>
              <a:t>:</a:t>
            </a:r>
          </a:p>
        </p:txBody>
      </p:sp>
      <p:sp>
        <p:nvSpPr>
          <p:cNvPr id="3" name="Content Placeholder 2">
            <a:extLst>
              <a:ext uri="{FF2B5EF4-FFF2-40B4-BE49-F238E27FC236}">
                <a16:creationId xmlns:a16="http://schemas.microsoft.com/office/drawing/2014/main" id="{04AEBB56-0F35-5BF5-C171-E4C97A972F41}"/>
              </a:ext>
            </a:extLst>
          </p:cNvPr>
          <p:cNvSpPr>
            <a:spLocks noGrp="1"/>
          </p:cNvSpPr>
          <p:nvPr>
            <p:ph idx="1"/>
          </p:nvPr>
        </p:nvSpPr>
        <p:spPr>
          <a:xfrm>
            <a:off x="4855633" y="1484671"/>
            <a:ext cx="7336367" cy="6499124"/>
          </a:xfrm>
        </p:spPr>
        <p:txBody>
          <a:bodyPr>
            <a:normAutofit/>
          </a:bodyPr>
          <a:lstStyle/>
          <a:p>
            <a:pPr marL="36900" indent="0">
              <a:buNone/>
            </a:pPr>
            <a:r>
              <a:rPr lang="en-US" sz="2600" b="1" dirty="0"/>
              <a:t>Future enhancements to the system could include the integration of advanced threat intelligence feeds, the development of predictive analytics capabilities, and the implementation of decentralized security architectures for enhanced resilience against cyber attacks. Additionally, ongoing research and development efforts will focus on improving the scalability, usability, and effectiveness of the solution in addressing evolving cybersecurity challenges.</a:t>
            </a:r>
          </a:p>
        </p:txBody>
      </p:sp>
      <p:pic>
        <p:nvPicPr>
          <p:cNvPr id="6" name="Picture 5">
            <a:extLst>
              <a:ext uri="{FF2B5EF4-FFF2-40B4-BE49-F238E27FC236}">
                <a16:creationId xmlns:a16="http://schemas.microsoft.com/office/drawing/2014/main" id="{4BAF5F63-6D68-6F40-C699-9B1C323C5F2B}"/>
              </a:ext>
            </a:extLst>
          </p:cNvPr>
          <p:cNvPicPr>
            <a:picLocks noChangeAspect="1"/>
          </p:cNvPicPr>
          <p:nvPr/>
        </p:nvPicPr>
        <p:blipFill>
          <a:blip r:embed="rId2"/>
          <a:stretch>
            <a:fillRect/>
          </a:stretch>
        </p:blipFill>
        <p:spPr>
          <a:xfrm>
            <a:off x="452286" y="1622323"/>
            <a:ext cx="4286862" cy="4670322"/>
          </a:xfrm>
          <a:prstGeom prst="rect">
            <a:avLst/>
          </a:prstGeom>
        </p:spPr>
      </p:pic>
    </p:spTree>
    <p:extLst>
      <p:ext uri="{BB962C8B-B14F-4D97-AF65-F5344CB8AC3E}">
        <p14:creationId xmlns:p14="http://schemas.microsoft.com/office/powerpoint/2010/main" val="601623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C9B1-394C-3219-1DEB-8D5343840E29}"/>
              </a:ext>
            </a:extLst>
          </p:cNvPr>
          <p:cNvSpPr>
            <a:spLocks noGrp="1"/>
          </p:cNvSpPr>
          <p:nvPr>
            <p:ph type="title"/>
          </p:nvPr>
        </p:nvSpPr>
        <p:spPr>
          <a:xfrm>
            <a:off x="3106993" y="1779639"/>
            <a:ext cx="5220930" cy="1257300"/>
          </a:xfrm>
        </p:spPr>
        <p:txBody>
          <a:bodyPr/>
          <a:lstStyle/>
          <a:p>
            <a:r>
              <a:rPr lang="en-IN" b="1" dirty="0"/>
              <a:t>CONCLUSION</a:t>
            </a:r>
          </a:p>
        </p:txBody>
      </p:sp>
      <p:sp>
        <p:nvSpPr>
          <p:cNvPr id="3" name="Content Placeholder 2">
            <a:extLst>
              <a:ext uri="{FF2B5EF4-FFF2-40B4-BE49-F238E27FC236}">
                <a16:creationId xmlns:a16="http://schemas.microsoft.com/office/drawing/2014/main" id="{32541CF4-F2BF-E538-6A68-EC2F5AA6867E}"/>
              </a:ext>
            </a:extLst>
          </p:cNvPr>
          <p:cNvSpPr>
            <a:spLocks noGrp="1"/>
          </p:cNvSpPr>
          <p:nvPr>
            <p:ph idx="1"/>
          </p:nvPr>
        </p:nvSpPr>
        <p:spPr>
          <a:xfrm>
            <a:off x="913795" y="3333134"/>
            <a:ext cx="10353762" cy="3077497"/>
          </a:xfrm>
        </p:spPr>
        <p:txBody>
          <a:bodyPr>
            <a:normAutofit/>
          </a:bodyPr>
          <a:lstStyle/>
          <a:p>
            <a:pPr marL="36900" indent="0">
              <a:buNone/>
            </a:pPr>
            <a:r>
              <a:rPr lang="en-US" sz="2800" dirty="0"/>
              <a:t>The proposed cybersecurity solution offers a proactive and adaptive approach to mitigating the threat posed by keyloggers, enabling organizations to protect sensitive data and preserve user privacy. By combining software-based detection algorithms with hardware-based security measures, the system provides robust defense mechanisms against both known and emerging keylogger threats.</a:t>
            </a:r>
            <a:endParaRPr lang="en-IN" sz="2800" dirty="0"/>
          </a:p>
        </p:txBody>
      </p:sp>
      <p:pic>
        <p:nvPicPr>
          <p:cNvPr id="4" name="Picture 3">
            <a:extLst>
              <a:ext uri="{FF2B5EF4-FFF2-40B4-BE49-F238E27FC236}">
                <a16:creationId xmlns:a16="http://schemas.microsoft.com/office/drawing/2014/main" id="{25CE9B79-A0B6-AFF8-AD02-1A4FA3918B0F}"/>
              </a:ext>
            </a:extLst>
          </p:cNvPr>
          <p:cNvPicPr>
            <a:picLocks noChangeAspect="1"/>
          </p:cNvPicPr>
          <p:nvPr/>
        </p:nvPicPr>
        <p:blipFill>
          <a:blip r:embed="rId2"/>
          <a:stretch>
            <a:fillRect/>
          </a:stretch>
        </p:blipFill>
        <p:spPr>
          <a:xfrm>
            <a:off x="598845" y="526181"/>
            <a:ext cx="2852277" cy="2510758"/>
          </a:xfrm>
          <a:prstGeom prst="rect">
            <a:avLst/>
          </a:prstGeom>
        </p:spPr>
      </p:pic>
      <p:pic>
        <p:nvPicPr>
          <p:cNvPr id="5" name="Picture 4">
            <a:extLst>
              <a:ext uri="{FF2B5EF4-FFF2-40B4-BE49-F238E27FC236}">
                <a16:creationId xmlns:a16="http://schemas.microsoft.com/office/drawing/2014/main" id="{7471150B-C121-5232-8774-6163B42EE741}"/>
              </a:ext>
            </a:extLst>
          </p:cNvPr>
          <p:cNvPicPr>
            <a:picLocks noChangeAspect="1"/>
          </p:cNvPicPr>
          <p:nvPr/>
        </p:nvPicPr>
        <p:blipFill>
          <a:blip r:embed="rId3"/>
          <a:stretch>
            <a:fillRect/>
          </a:stretch>
        </p:blipFill>
        <p:spPr>
          <a:xfrm>
            <a:off x="8314807" y="526181"/>
            <a:ext cx="2952750" cy="2510758"/>
          </a:xfrm>
          <a:prstGeom prst="rect">
            <a:avLst/>
          </a:prstGeom>
        </p:spPr>
      </p:pic>
    </p:spTree>
    <p:extLst>
      <p:ext uri="{BB962C8B-B14F-4D97-AF65-F5344CB8AC3E}">
        <p14:creationId xmlns:p14="http://schemas.microsoft.com/office/powerpoint/2010/main" val="2648785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AF00-03AF-77A5-C470-7B6BB06EDF77}"/>
              </a:ext>
            </a:extLst>
          </p:cNvPr>
          <p:cNvSpPr>
            <a:spLocks noGrp="1"/>
          </p:cNvSpPr>
          <p:nvPr>
            <p:ph type="title"/>
          </p:nvPr>
        </p:nvSpPr>
        <p:spPr/>
        <p:txBody>
          <a:bodyPr>
            <a:normAutofit/>
          </a:bodyPr>
          <a:lstStyle/>
          <a:p>
            <a:r>
              <a:rPr lang="en-IN" dirty="0"/>
              <a:t>REFERENCES</a:t>
            </a:r>
          </a:p>
        </p:txBody>
      </p:sp>
      <p:sp>
        <p:nvSpPr>
          <p:cNvPr id="3" name="Content Placeholder 2">
            <a:extLst>
              <a:ext uri="{FF2B5EF4-FFF2-40B4-BE49-F238E27FC236}">
                <a16:creationId xmlns:a16="http://schemas.microsoft.com/office/drawing/2014/main" id="{6B312E51-E157-1672-D90F-D066B9D25801}"/>
              </a:ext>
            </a:extLst>
          </p:cNvPr>
          <p:cNvSpPr>
            <a:spLocks noGrp="1"/>
          </p:cNvSpPr>
          <p:nvPr>
            <p:ph sz="half" idx="1"/>
          </p:nvPr>
        </p:nvSpPr>
        <p:spPr/>
        <p:txBody>
          <a:bodyPr>
            <a:normAutofit/>
          </a:bodyPr>
          <a:lstStyle/>
          <a:p>
            <a:r>
              <a:rPr lang="en-US" dirty="0"/>
              <a:t>[1] Smith, J., &amp; </a:t>
            </a:r>
            <a:r>
              <a:rPr lang="en-US" dirty="0" err="1"/>
              <a:t>Jones,A</a:t>
            </a:r>
            <a:r>
              <a:rPr lang="en-US" dirty="0"/>
              <a:t>. (2022). "Detecting and Preventing Keylogger Attacks: A Comprehensive Review." Journal of Cybersecurity Research, 10(2), 145-168.</a:t>
            </a:r>
            <a:endParaRPr lang="en-IN" dirty="0"/>
          </a:p>
        </p:txBody>
      </p:sp>
      <p:sp>
        <p:nvSpPr>
          <p:cNvPr id="4" name="Content Placeholder 3">
            <a:extLst>
              <a:ext uri="{FF2B5EF4-FFF2-40B4-BE49-F238E27FC236}">
                <a16:creationId xmlns:a16="http://schemas.microsoft.com/office/drawing/2014/main" id="{0EE453B7-FF8E-C6D1-9A74-D770EA6FC286}"/>
              </a:ext>
            </a:extLst>
          </p:cNvPr>
          <p:cNvSpPr>
            <a:spLocks noGrp="1"/>
          </p:cNvSpPr>
          <p:nvPr>
            <p:ph sz="half" idx="2"/>
          </p:nvPr>
        </p:nvSpPr>
        <p:spPr/>
        <p:txBody>
          <a:bodyPr>
            <a:normAutofit/>
          </a:bodyPr>
          <a:lstStyle/>
          <a:p>
            <a:r>
              <a:rPr lang="en-US" dirty="0"/>
              <a:t>[2] Brown, C., &amp;Green, D. (2023). "Machine Learning Approaches for Keylogger Detection in Enterprise </a:t>
            </a:r>
            <a:r>
              <a:rPr lang="en-US" dirty="0" err="1"/>
              <a:t>Environments."Proceedings</a:t>
            </a:r>
            <a:r>
              <a:rPr lang="en-US" dirty="0"/>
              <a:t> of the International Conference on Cybersecurity (ICC), pp. 230-245.</a:t>
            </a:r>
            <a:endParaRPr lang="en-IN" dirty="0"/>
          </a:p>
        </p:txBody>
      </p:sp>
    </p:spTree>
    <p:extLst>
      <p:ext uri="{BB962C8B-B14F-4D97-AF65-F5344CB8AC3E}">
        <p14:creationId xmlns:p14="http://schemas.microsoft.com/office/powerpoint/2010/main" val="1674458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EC60-FA4C-CE2C-8AE1-668E48326312}"/>
              </a:ext>
            </a:extLst>
          </p:cNvPr>
          <p:cNvSpPr>
            <a:spLocks noGrp="1"/>
          </p:cNvSpPr>
          <p:nvPr>
            <p:ph type="ctrTitle"/>
          </p:nvPr>
        </p:nvSpPr>
        <p:spPr>
          <a:effectLst>
            <a:outerShdw blurRad="50800" dist="38100" dir="2700000" algn="tl" rotWithShape="0">
              <a:prstClr val="black">
                <a:alpha val="40000"/>
              </a:prstClr>
            </a:outerShdw>
          </a:effectLst>
        </p:spPr>
        <p:txBody>
          <a:bodyPr/>
          <a:lstStyle/>
          <a:p>
            <a:r>
              <a:rPr lang="en-IN" b="1" dirty="0">
                <a:solidFill>
                  <a:srgbClr val="00B0F0"/>
                </a:solidFill>
              </a:rPr>
              <a:t>THANK YOU!</a:t>
            </a:r>
          </a:p>
        </p:txBody>
      </p:sp>
    </p:spTree>
    <p:extLst>
      <p:ext uri="{BB962C8B-B14F-4D97-AF65-F5344CB8AC3E}">
        <p14:creationId xmlns:p14="http://schemas.microsoft.com/office/powerpoint/2010/main" val="324648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0"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b="1" dirty="0"/>
              <a:t>AGNEDA</a:t>
            </a:r>
            <a:r>
              <a:rPr lang="en-US" sz="40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815835"/>
          </a:xfrm>
        </p:spPr>
        <p:txBody>
          <a:bodyPr anchor="t">
            <a:normAutofit/>
          </a:bodyPr>
          <a:lstStyle/>
          <a:p>
            <a:r>
              <a:rPr lang="en-US" sz="2400" dirty="0"/>
              <a:t>Problem</a:t>
            </a:r>
          </a:p>
          <a:p>
            <a:r>
              <a:rPr lang="en-US" sz="2400" dirty="0"/>
              <a:t>Proposed System/Solution</a:t>
            </a:r>
          </a:p>
          <a:p>
            <a:r>
              <a:rPr lang="en-US" sz="2400" dirty="0"/>
              <a:t>System Development Approach </a:t>
            </a:r>
          </a:p>
          <a:p>
            <a:r>
              <a:rPr lang="en-US" sz="2400" dirty="0"/>
              <a:t>Algorithm &amp; Deployment</a:t>
            </a:r>
          </a:p>
          <a:p>
            <a:r>
              <a:rPr lang="en-US" sz="2400" dirty="0"/>
              <a:t>Result Conclusion</a:t>
            </a:r>
          </a:p>
          <a:p>
            <a:r>
              <a:rPr lang="en-US" sz="2400" dirty="0"/>
              <a:t>Future Scope</a:t>
            </a:r>
          </a:p>
          <a:p>
            <a:r>
              <a:rPr lang="en-US" sz="2400" dirty="0"/>
              <a:t>References</a:t>
            </a:r>
          </a:p>
        </p:txBody>
      </p:sp>
      <p:pic>
        <p:nvPicPr>
          <p:cNvPr id="4" name="Picture 3">
            <a:extLst>
              <a:ext uri="{FF2B5EF4-FFF2-40B4-BE49-F238E27FC236}">
                <a16:creationId xmlns:a16="http://schemas.microsoft.com/office/drawing/2014/main" id="{C2B636E9-8026-8A38-115C-67D1A3BC389C}"/>
              </a:ext>
            </a:extLst>
          </p:cNvPr>
          <p:cNvPicPr>
            <a:picLocks noChangeAspect="1"/>
          </p:cNvPicPr>
          <p:nvPr/>
        </p:nvPicPr>
        <p:blipFill>
          <a:blip r:embed="rId5"/>
          <a:stretch>
            <a:fillRect/>
          </a:stretch>
        </p:blipFill>
        <p:spPr>
          <a:xfrm>
            <a:off x="-1" y="0"/>
            <a:ext cx="6096000" cy="6931741"/>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A257-1194-6DCF-B4D4-BAA45E4E7017}"/>
              </a:ext>
            </a:extLst>
          </p:cNvPr>
          <p:cNvSpPr>
            <a:spLocks noGrp="1"/>
          </p:cNvSpPr>
          <p:nvPr>
            <p:ph type="title"/>
          </p:nvPr>
        </p:nvSpPr>
        <p:spPr>
          <a:xfrm>
            <a:off x="913795" y="176981"/>
            <a:ext cx="5707899" cy="983225"/>
          </a:xfrm>
        </p:spPr>
        <p:txBody>
          <a:bodyPr/>
          <a:lstStyle/>
          <a:p>
            <a:r>
              <a:rPr lang="en-IN" b="1" dirty="0"/>
              <a:t>PROBLEM STATEMENT</a:t>
            </a:r>
          </a:p>
        </p:txBody>
      </p:sp>
      <p:pic>
        <p:nvPicPr>
          <p:cNvPr id="5" name="Picture Placeholder 4">
            <a:extLst>
              <a:ext uri="{FF2B5EF4-FFF2-40B4-BE49-F238E27FC236}">
                <a16:creationId xmlns:a16="http://schemas.microsoft.com/office/drawing/2014/main" id="{167A6D6E-6E9F-FF0F-DE41-A9097CD75725}"/>
              </a:ext>
            </a:extLst>
          </p:cNvPr>
          <p:cNvPicPr>
            <a:picLocks noGrp="1" noChangeAspect="1"/>
          </p:cNvPicPr>
          <p:nvPr>
            <p:ph type="pic" idx="1"/>
          </p:nvPr>
        </p:nvPicPr>
        <p:blipFill>
          <a:blip r:embed="rId2"/>
          <a:srcRect l="27753" r="27753"/>
          <a:stretch>
            <a:fillRect/>
          </a:stretch>
        </p:blipFill>
        <p:spPr>
          <a:prstGeom prst="rect">
            <a:avLst/>
          </a:prstGeom>
        </p:spPr>
      </p:pic>
      <p:sp>
        <p:nvSpPr>
          <p:cNvPr id="4" name="Text Placeholder 3">
            <a:extLst>
              <a:ext uri="{FF2B5EF4-FFF2-40B4-BE49-F238E27FC236}">
                <a16:creationId xmlns:a16="http://schemas.microsoft.com/office/drawing/2014/main" id="{C5C658D4-85C7-A333-F0AE-A699D7C7F481}"/>
              </a:ext>
            </a:extLst>
          </p:cNvPr>
          <p:cNvSpPr>
            <a:spLocks noGrp="1"/>
          </p:cNvSpPr>
          <p:nvPr>
            <p:ph type="body" sz="half" idx="2"/>
          </p:nvPr>
        </p:nvSpPr>
        <p:spPr>
          <a:xfrm>
            <a:off x="304799" y="1160206"/>
            <a:ext cx="6980903" cy="5338917"/>
          </a:xfrm>
        </p:spPr>
        <p:txBody>
          <a:bodyPr>
            <a:noAutofit/>
          </a:bodyPr>
          <a:lstStyle/>
          <a:p>
            <a:pPr algn="l">
              <a:lnSpc>
                <a:spcPct val="150000"/>
              </a:lnSpc>
            </a:pPr>
            <a:r>
              <a:rPr lang="en-US" sz="2000" dirty="0"/>
              <a:t>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 give problem Solution with Proposed System/Solution System  Development Approach (Technology Used) Algorithm &amp; Deployment Result (Output Image) Conclusion Future Scope References</a:t>
            </a:r>
            <a:endParaRPr lang="en-IN" sz="2000" dirty="0"/>
          </a:p>
        </p:txBody>
      </p:sp>
    </p:spTree>
    <p:extLst>
      <p:ext uri="{BB962C8B-B14F-4D97-AF65-F5344CB8AC3E}">
        <p14:creationId xmlns:p14="http://schemas.microsoft.com/office/powerpoint/2010/main" val="643437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0"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440128" y="0"/>
            <a:ext cx="5840361" cy="1337187"/>
          </a:xfrm>
        </p:spPr>
        <p:txBody>
          <a:bodyPr anchor="b">
            <a:normAutofit/>
          </a:bodyPr>
          <a:lstStyle/>
          <a:p>
            <a:pPr algn="l"/>
            <a:r>
              <a:rPr lang="en-US" sz="4000" b="1" dirty="0"/>
              <a:t>ALGORITHM &amp;DEPLOYMENT:</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440126" y="1189703"/>
            <a:ext cx="5525731" cy="5358581"/>
          </a:xfrm>
        </p:spPr>
        <p:txBody>
          <a:bodyPr anchor="t">
            <a:normAutofit/>
          </a:bodyPr>
          <a:lstStyle/>
          <a:p>
            <a:pPr marL="36900" indent="0">
              <a:buNone/>
            </a:pPr>
            <a:r>
              <a:rPr lang="en-US" sz="2800" dirty="0"/>
              <a:t>The system will leverage algorithms for anomaly detection, pattern recognition, and machine learning to continuously analyze user behavior and system activity for signs of keylogger activity. Deployment will involve the installation of software agents on endpoints, along with the integration of network-based sensors for comprehensive coverage across the organization’s infrastructure.</a:t>
            </a:r>
          </a:p>
        </p:txBody>
      </p:sp>
      <p:pic>
        <p:nvPicPr>
          <p:cNvPr id="4" name="Picture 3">
            <a:extLst>
              <a:ext uri="{FF2B5EF4-FFF2-40B4-BE49-F238E27FC236}">
                <a16:creationId xmlns:a16="http://schemas.microsoft.com/office/drawing/2014/main" id="{C2B636E9-8026-8A38-115C-67D1A3BC389C}"/>
              </a:ext>
            </a:extLst>
          </p:cNvPr>
          <p:cNvPicPr>
            <a:picLocks noChangeAspect="1"/>
          </p:cNvPicPr>
          <p:nvPr/>
        </p:nvPicPr>
        <p:blipFill>
          <a:blip r:embed="rId5"/>
          <a:stretch>
            <a:fillRect/>
          </a:stretch>
        </p:blipFill>
        <p:spPr>
          <a:xfrm>
            <a:off x="-1" y="3608440"/>
            <a:ext cx="6096000" cy="3249560"/>
          </a:xfrm>
          <a:prstGeom prst="rect">
            <a:avLst/>
          </a:prstGeom>
        </p:spPr>
      </p:pic>
      <p:pic>
        <p:nvPicPr>
          <p:cNvPr id="5" name="Picture 4">
            <a:extLst>
              <a:ext uri="{FF2B5EF4-FFF2-40B4-BE49-F238E27FC236}">
                <a16:creationId xmlns:a16="http://schemas.microsoft.com/office/drawing/2014/main" id="{F4FA6965-FA22-2198-351B-9DF0C5EFFB44}"/>
              </a:ext>
            </a:extLst>
          </p:cNvPr>
          <p:cNvPicPr>
            <a:picLocks noChangeAspect="1"/>
          </p:cNvPicPr>
          <p:nvPr/>
        </p:nvPicPr>
        <p:blipFill>
          <a:blip r:embed="rId6"/>
          <a:stretch>
            <a:fillRect/>
          </a:stretch>
        </p:blipFill>
        <p:spPr>
          <a:xfrm>
            <a:off x="0" y="0"/>
            <a:ext cx="6213984" cy="3608439"/>
          </a:xfrm>
          <a:prstGeom prst="rect">
            <a:avLst/>
          </a:prstGeom>
        </p:spPr>
      </p:pic>
      <p:pic>
        <p:nvPicPr>
          <p:cNvPr id="6" name="Picture 5">
            <a:extLst>
              <a:ext uri="{FF2B5EF4-FFF2-40B4-BE49-F238E27FC236}">
                <a16:creationId xmlns:a16="http://schemas.microsoft.com/office/drawing/2014/main" id="{DF03CBBE-8B0A-881D-F7F7-46932214096F}"/>
              </a:ext>
            </a:extLst>
          </p:cNvPr>
          <p:cNvPicPr>
            <a:picLocks noChangeAspect="1"/>
          </p:cNvPicPr>
          <p:nvPr/>
        </p:nvPicPr>
        <p:blipFill>
          <a:blip r:embed="rId7"/>
          <a:stretch>
            <a:fillRect/>
          </a:stretch>
        </p:blipFill>
        <p:spPr>
          <a:xfrm>
            <a:off x="0" y="3608439"/>
            <a:ext cx="6213983" cy="3249561"/>
          </a:xfrm>
          <a:prstGeom prst="rect">
            <a:avLst/>
          </a:prstGeom>
        </p:spPr>
      </p:pic>
    </p:spTree>
    <p:extLst>
      <p:ext uri="{BB962C8B-B14F-4D97-AF65-F5344CB8AC3E}">
        <p14:creationId xmlns:p14="http://schemas.microsoft.com/office/powerpoint/2010/main" val="1393564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EAE04A-456B-2E5F-9B94-235523E2402B}"/>
              </a:ext>
            </a:extLst>
          </p:cNvPr>
          <p:cNvSpPr txBox="1"/>
          <p:nvPr/>
        </p:nvSpPr>
        <p:spPr>
          <a:xfrm>
            <a:off x="462116" y="454430"/>
            <a:ext cx="6341807" cy="6001643"/>
          </a:xfrm>
          <a:prstGeom prst="rect">
            <a:avLst/>
          </a:prstGeom>
          <a:noFill/>
        </p:spPr>
        <p:txBody>
          <a:bodyPr wrap="square">
            <a:spAutoFit/>
          </a:bodyPr>
          <a:lstStyle/>
          <a:p>
            <a:r>
              <a:rPr lang="en-IN" sz="3200" b="1" dirty="0"/>
              <a:t>RESULT: </a:t>
            </a:r>
          </a:p>
          <a:p>
            <a:r>
              <a:rPr lang="en-US" sz="3200" dirty="0"/>
              <a:t>The system will provide real-time alerts and notifications to  administrators upon detecting suspicious keystroke logging activity, along with detailed reports and forensic evidence for incident response and remediation. Output images will include graphical representations of detected threats, system health status, and security posture metrics.</a:t>
            </a:r>
            <a:endParaRPr lang="en-IN" sz="3200" dirty="0"/>
          </a:p>
        </p:txBody>
      </p:sp>
      <p:pic>
        <p:nvPicPr>
          <p:cNvPr id="4" name="Picture 3">
            <a:extLst>
              <a:ext uri="{FF2B5EF4-FFF2-40B4-BE49-F238E27FC236}">
                <a16:creationId xmlns:a16="http://schemas.microsoft.com/office/drawing/2014/main" id="{3E380C28-84D3-D3D2-B1FE-0CEBD2520BCA}"/>
              </a:ext>
            </a:extLst>
          </p:cNvPr>
          <p:cNvPicPr>
            <a:picLocks noChangeAspect="1"/>
          </p:cNvPicPr>
          <p:nvPr/>
        </p:nvPicPr>
        <p:blipFill>
          <a:blip r:embed="rId2"/>
          <a:stretch>
            <a:fillRect/>
          </a:stretch>
        </p:blipFill>
        <p:spPr>
          <a:xfrm>
            <a:off x="6660652" y="924232"/>
            <a:ext cx="5071669" cy="5220929"/>
          </a:xfrm>
          <a:prstGeom prst="rect">
            <a:avLst/>
          </a:prstGeom>
        </p:spPr>
      </p:pic>
    </p:spTree>
    <p:extLst>
      <p:ext uri="{BB962C8B-B14F-4D97-AF65-F5344CB8AC3E}">
        <p14:creationId xmlns:p14="http://schemas.microsoft.com/office/powerpoint/2010/main" val="410120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FB5033-105E-734A-A3CD-BCF0307CCE48}"/>
              </a:ext>
            </a:extLst>
          </p:cNvPr>
          <p:cNvPicPr>
            <a:picLocks noChangeAspect="1"/>
          </p:cNvPicPr>
          <p:nvPr/>
        </p:nvPicPr>
        <p:blipFill>
          <a:blip r:embed="rId2"/>
          <a:stretch>
            <a:fillRect/>
          </a:stretch>
        </p:blipFill>
        <p:spPr>
          <a:xfrm>
            <a:off x="265470" y="1435510"/>
            <a:ext cx="11513575" cy="5132438"/>
          </a:xfrm>
          <a:prstGeom prst="rect">
            <a:avLst/>
          </a:prstGeom>
        </p:spPr>
      </p:pic>
      <p:sp>
        <p:nvSpPr>
          <p:cNvPr id="4" name="TextBox 3">
            <a:extLst>
              <a:ext uri="{FF2B5EF4-FFF2-40B4-BE49-F238E27FC236}">
                <a16:creationId xmlns:a16="http://schemas.microsoft.com/office/drawing/2014/main" id="{F71CE3B2-7BAB-3C4E-DB4C-0ECFA4ABA749}"/>
              </a:ext>
            </a:extLst>
          </p:cNvPr>
          <p:cNvSpPr txBox="1"/>
          <p:nvPr/>
        </p:nvSpPr>
        <p:spPr>
          <a:xfrm>
            <a:off x="491613" y="464263"/>
            <a:ext cx="8150942" cy="523220"/>
          </a:xfrm>
          <a:prstGeom prst="rect">
            <a:avLst/>
          </a:prstGeom>
          <a:noFill/>
        </p:spPr>
        <p:txBody>
          <a:bodyPr wrap="square">
            <a:spAutoFit/>
          </a:bodyPr>
          <a:lstStyle/>
          <a:p>
            <a:r>
              <a:rPr lang="en-IN" sz="2800" b="1" dirty="0"/>
              <a:t>OUTPUT IMAGES:</a:t>
            </a:r>
            <a:endParaRPr lang="en-IN" sz="2800" dirty="0"/>
          </a:p>
        </p:txBody>
      </p:sp>
    </p:spTree>
    <p:extLst>
      <p:ext uri="{BB962C8B-B14F-4D97-AF65-F5344CB8AC3E}">
        <p14:creationId xmlns:p14="http://schemas.microsoft.com/office/powerpoint/2010/main" val="96609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970DC7-1540-BDCC-FACD-7AF92BAC0A14}"/>
              </a:ext>
            </a:extLst>
          </p:cNvPr>
          <p:cNvPicPr>
            <a:picLocks noChangeAspect="1"/>
          </p:cNvPicPr>
          <p:nvPr/>
        </p:nvPicPr>
        <p:blipFill>
          <a:blip r:embed="rId2"/>
          <a:stretch>
            <a:fillRect/>
          </a:stretch>
        </p:blipFill>
        <p:spPr>
          <a:xfrm>
            <a:off x="422787" y="554863"/>
            <a:ext cx="11061290" cy="5600130"/>
          </a:xfrm>
          <a:prstGeom prst="rect">
            <a:avLst/>
          </a:prstGeom>
        </p:spPr>
      </p:pic>
    </p:spTree>
    <p:extLst>
      <p:ext uri="{BB962C8B-B14F-4D97-AF65-F5344CB8AC3E}">
        <p14:creationId xmlns:p14="http://schemas.microsoft.com/office/powerpoint/2010/main" val="2552735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F53E73-2E22-C9C4-3CD5-3A9A17BE2DDA}"/>
              </a:ext>
            </a:extLst>
          </p:cNvPr>
          <p:cNvPicPr>
            <a:picLocks noChangeAspect="1"/>
          </p:cNvPicPr>
          <p:nvPr/>
        </p:nvPicPr>
        <p:blipFill>
          <a:blip r:embed="rId2"/>
          <a:stretch>
            <a:fillRect/>
          </a:stretch>
        </p:blipFill>
        <p:spPr>
          <a:xfrm>
            <a:off x="98324" y="166583"/>
            <a:ext cx="11838038" cy="6524834"/>
          </a:xfrm>
          <a:prstGeom prst="rect">
            <a:avLst/>
          </a:prstGeom>
        </p:spPr>
      </p:pic>
    </p:spTree>
    <p:extLst>
      <p:ext uri="{BB962C8B-B14F-4D97-AF65-F5344CB8AC3E}">
        <p14:creationId xmlns:p14="http://schemas.microsoft.com/office/powerpoint/2010/main" val="3998167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EAE04A-456B-2E5F-9B94-235523E2402B}"/>
              </a:ext>
            </a:extLst>
          </p:cNvPr>
          <p:cNvSpPr txBox="1"/>
          <p:nvPr/>
        </p:nvSpPr>
        <p:spPr>
          <a:xfrm>
            <a:off x="462116" y="454430"/>
            <a:ext cx="6341807" cy="5386090"/>
          </a:xfrm>
          <a:prstGeom prst="rect">
            <a:avLst/>
          </a:prstGeom>
          <a:noFill/>
        </p:spPr>
        <p:txBody>
          <a:bodyPr wrap="square">
            <a:spAutoFit/>
          </a:bodyPr>
          <a:lstStyle/>
          <a:p>
            <a:r>
              <a:rPr lang="en-US" sz="3200" b="1" dirty="0"/>
              <a:t>RESEARCH OBJECTIVES:</a:t>
            </a:r>
          </a:p>
          <a:p>
            <a:endParaRPr lang="en-US" sz="3200" dirty="0"/>
          </a:p>
          <a:p>
            <a:pPr marL="285750" indent="-285750">
              <a:buFont typeface="Wingdings" panose="05000000000000000000" pitchFamily="2" charset="2"/>
              <a:buChar char="v"/>
            </a:pPr>
            <a:r>
              <a:rPr lang="en-US" sz="2000" dirty="0"/>
              <a:t>To analyze the current landscape of keyloggers, including their methods of propagation, evasion techniques, and potential impact on cybersecurity . To identify effective detection and prevention mechanisms for mitigating the risk of keylogger infections.</a:t>
            </a:r>
          </a:p>
          <a:p>
            <a:pPr marL="285750" indent="-285750">
              <a:buFont typeface="Wingdings" panose="05000000000000000000" pitchFamily="2" charset="2"/>
              <a:buChar char="v"/>
            </a:pPr>
            <a:endParaRPr lang="en-US" sz="2000" dirty="0"/>
          </a:p>
          <a:p>
            <a:pPr marL="285750" indent="-285750">
              <a:buFont typeface="Wingdings" panose="05000000000000000000" pitchFamily="2" charset="2"/>
              <a:buChar char="v"/>
            </a:pPr>
            <a:r>
              <a:rPr lang="en-US" sz="2000" dirty="0"/>
              <a:t>To evaluate the efficacy of existing cybersecurity tools and practices in combating keylogger threats.</a:t>
            </a:r>
          </a:p>
          <a:p>
            <a:pPr marL="285750" indent="-285750">
              <a:buFont typeface="Wingdings" panose="05000000000000000000" pitchFamily="2" charset="2"/>
              <a:buChar char="v"/>
            </a:pPr>
            <a:endParaRPr lang="en-US" sz="2000" dirty="0"/>
          </a:p>
          <a:p>
            <a:pPr marL="285750" indent="-285750">
              <a:buFont typeface="Wingdings" panose="05000000000000000000" pitchFamily="2" charset="2"/>
              <a:buChar char="v"/>
            </a:pPr>
            <a:r>
              <a:rPr lang="en-US" sz="2000" dirty="0"/>
              <a:t>To investigate user behaviors and psychological factors that contribute to susceptibility to keylogger attacks.</a:t>
            </a:r>
          </a:p>
          <a:p>
            <a:pPr marL="285750" indent="-285750">
              <a:buFont typeface="Wingdings" panose="05000000000000000000" pitchFamily="2" charset="2"/>
              <a:buChar char="v"/>
            </a:pPr>
            <a:endParaRPr lang="en-US" sz="2000" dirty="0"/>
          </a:p>
          <a:p>
            <a:pPr marL="285750" indent="-285750">
              <a:buFont typeface="Wingdings" panose="05000000000000000000" pitchFamily="2" charset="2"/>
              <a:buChar char="v"/>
            </a:pPr>
            <a:r>
              <a:rPr lang="en-US" sz="2000" dirty="0"/>
              <a:t>To propose strategies and recommendations for enhancing keylogger resilience and bolstering cybersecurity defenses.</a:t>
            </a:r>
            <a:endParaRPr lang="en-IN" sz="2000" dirty="0"/>
          </a:p>
        </p:txBody>
      </p:sp>
      <p:pic>
        <p:nvPicPr>
          <p:cNvPr id="1026" name="Picture 2" descr="What Is Keystroke Logging And Keyloggers?, 59% OFF">
            <a:extLst>
              <a:ext uri="{FF2B5EF4-FFF2-40B4-BE49-F238E27FC236}">
                <a16:creationId xmlns:a16="http://schemas.microsoft.com/office/drawing/2014/main" id="{A5588B1C-195C-8484-1757-C2F3D52AE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065" y="611587"/>
            <a:ext cx="4699819" cy="538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344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118</TotalTime>
  <Words>550</Words>
  <Application>Microsoft Office PowerPoint</Application>
  <PresentationFormat>Widescreen</PresentationFormat>
  <Paragraphs>39</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Goudy Old Style</vt:lpstr>
      <vt:lpstr>Wingdings</vt:lpstr>
      <vt:lpstr>Wingdings 2</vt:lpstr>
      <vt:lpstr>SlateVTI</vt:lpstr>
      <vt:lpstr>Keyloggers and Security</vt:lpstr>
      <vt:lpstr>AGNEDA </vt:lpstr>
      <vt:lpstr>PROBLEM STATEMENT</vt:lpstr>
      <vt:lpstr>ALGORITHM &amp;DEPLOYMENT:</vt:lpstr>
      <vt:lpstr>PowerPoint Presentation</vt:lpstr>
      <vt:lpstr>PowerPoint Presentation</vt:lpstr>
      <vt:lpstr>PowerPoint Presentation</vt:lpstr>
      <vt:lpstr>PowerPoint Presentation</vt:lpstr>
      <vt:lpstr>PowerPoint Presentation</vt:lpstr>
      <vt:lpstr>FUTURE SCOPE:</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Keyloggers and Security</dc:title>
  <dc:creator>vaishalipunniyamoorthy755@gmail.com</dc:creator>
  <cp:lastModifiedBy>vaishalipunniyamoorthy755@gmail.com</cp:lastModifiedBy>
  <cp:revision>1</cp:revision>
  <dcterms:created xsi:type="dcterms:W3CDTF">2024-04-04T15:01:14Z</dcterms:created>
  <dcterms:modified xsi:type="dcterms:W3CDTF">2024-04-04T17:00:10Z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